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57" r:id="rId3"/>
    <p:sldId id="260" r:id="rId4"/>
    <p:sldId id="261" r:id="rId5"/>
    <p:sldId id="262" r:id="rId6"/>
    <p:sldId id="263" r:id="rId7"/>
    <p:sldId id="269" r:id="rId8"/>
    <p:sldId id="264" r:id="rId9"/>
    <p:sldId id="265" r:id="rId10"/>
    <p:sldId id="266" r:id="rId11"/>
    <p:sldId id="267" r:id="rId12"/>
    <p:sldId id="268" r:id="rId13"/>
    <p:sldId id="274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698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5811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6377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5262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74114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3590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39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6920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3948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9856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9157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5222-225D-4D53-A41F-8F2776F3D6E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CB36-C8C2-405F-BE4D-750694A98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57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gd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0D34C3F9-5B12-4179-AC41-59C0C63D134F}"/>
              </a:ext>
            </a:extLst>
          </p:cNvPr>
          <p:cNvSpPr txBox="1">
            <a:spLocks/>
          </p:cNvSpPr>
          <p:nvPr/>
        </p:nvSpPr>
        <p:spPr>
          <a:xfrm>
            <a:off x="1524000" y="153443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אחרית דבר</a:t>
            </a:r>
            <a:endParaRPr lang="he-IL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93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9249668" y="563461"/>
            <a:ext cx="2065482" cy="96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5400" b="1" dirty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תודות</a:t>
            </a:r>
            <a:endParaRPr lang="en-US" sz="5400" b="1" dirty="0">
              <a:solidFill>
                <a:schemeClr val="bg1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190750" y="1703533"/>
            <a:ext cx="91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להוריי, רחל ואליהו ביטון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שהעפילו במאי 1947 בספינה "יהודה הלוי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" </a:t>
            </a:r>
            <a:endParaRPr lang="he-IL" sz="2800" dirty="0"/>
          </a:p>
        </p:txBody>
      </p:sp>
      <p:sp>
        <p:nvSpPr>
          <p:cNvPr id="3" name="מלבן 2"/>
          <p:cNvSpPr/>
          <p:nvPr/>
        </p:nvSpPr>
        <p:spPr>
          <a:xfrm>
            <a:off x="9249668" y="2315730"/>
            <a:ext cx="206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לחבריהם למסע:</a:t>
            </a: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8FA38DA8-F965-4B4D-8CDF-D48ED11DC8A8}"/>
              </a:ext>
            </a:extLst>
          </p:cNvPr>
          <p:cNvSpPr/>
          <p:nvPr/>
        </p:nvSpPr>
        <p:spPr>
          <a:xfrm>
            <a:off x="9716393" y="3125355"/>
            <a:ext cx="206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אליהו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סויסה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DB9FD2B4-D78E-4570-8E87-C4FED82113B5}"/>
              </a:ext>
            </a:extLst>
          </p:cNvPr>
          <p:cNvSpPr/>
          <p:nvPr/>
        </p:nvSpPr>
        <p:spPr>
          <a:xfrm>
            <a:off x="7886150" y="3812333"/>
            <a:ext cx="206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יעקב וענונו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65CED91-A4A5-4301-8A7A-F0F653BF4E9C}"/>
              </a:ext>
            </a:extLst>
          </p:cNvPr>
          <p:cNvSpPr/>
          <p:nvPr/>
        </p:nvSpPr>
        <p:spPr>
          <a:xfrm>
            <a:off x="5820668" y="3198167"/>
            <a:ext cx="206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פרוספר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אוחנה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33C10E05-765A-4B62-A087-84F2B78D786A}"/>
              </a:ext>
            </a:extLst>
          </p:cNvPr>
          <p:cNvSpPr/>
          <p:nvPr/>
        </p:nvSpPr>
        <p:spPr>
          <a:xfrm>
            <a:off x="3755186" y="3773008"/>
            <a:ext cx="206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ז'ק פרץ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544E7938-5499-4EBF-8C5A-8099229EEF4C}"/>
              </a:ext>
            </a:extLst>
          </p:cNvPr>
          <p:cNvSpPr/>
          <p:nvPr/>
        </p:nvSpPr>
        <p:spPr>
          <a:xfrm>
            <a:off x="1590228" y="3198166"/>
            <a:ext cx="206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ראובן פרץ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91B092C4-05D2-4DDC-BEDE-28ADB1656AB7}"/>
              </a:ext>
            </a:extLst>
          </p:cNvPr>
          <p:cNvSpPr/>
          <p:nvPr/>
        </p:nvSpPr>
        <p:spPr>
          <a:xfrm>
            <a:off x="9783068" y="4372293"/>
            <a:ext cx="206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חנניה לוי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7A00163B-E7C4-48A1-B181-6F65A7390CF0}"/>
              </a:ext>
            </a:extLst>
          </p:cNvPr>
          <p:cNvSpPr/>
          <p:nvPr/>
        </p:nvSpPr>
        <p:spPr>
          <a:xfrm>
            <a:off x="694432" y="4566203"/>
            <a:ext cx="3857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אשריאל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בוזגלו ואחותו פנינה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AAFD2017-4687-434F-9F7C-DFD3E7D6DE47}"/>
              </a:ext>
            </a:extLst>
          </p:cNvPr>
          <p:cNvSpPr/>
          <p:nvPr/>
        </p:nvSpPr>
        <p:spPr>
          <a:xfrm>
            <a:off x="5418282" y="4913428"/>
            <a:ext cx="4020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שלמה ביטון ואחותו מזל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380D1ABE-05AA-4EF7-9EE4-6D1593B4097D}"/>
              </a:ext>
            </a:extLst>
          </p:cNvPr>
          <p:cNvSpPr/>
          <p:nvPr/>
        </p:nvSpPr>
        <p:spPr>
          <a:xfrm>
            <a:off x="9163943" y="5746250"/>
            <a:ext cx="206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גד כהן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B355A55A-6B1D-475C-BD63-A8FFBED936B9}"/>
              </a:ext>
            </a:extLst>
          </p:cNvPr>
          <p:cNvSpPr/>
          <p:nvPr/>
        </p:nvSpPr>
        <p:spPr>
          <a:xfrm>
            <a:off x="5968477" y="5927072"/>
            <a:ext cx="206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שלמה דדון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12853A66-A061-4369-B15F-6225DEB65C01}"/>
              </a:ext>
            </a:extLst>
          </p:cNvPr>
          <p:cNvSpPr/>
          <p:nvPr/>
        </p:nvSpPr>
        <p:spPr>
          <a:xfrm>
            <a:off x="2886968" y="5703407"/>
            <a:ext cx="206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דוד בן הרוש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92777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6970284" y="1430737"/>
            <a:ext cx="408766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לפעילים הציונים ב-</a:t>
            </a:r>
          </a:p>
          <a:p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מרוקו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סאם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אביטבול [אביטל]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אלי אוחיון </a:t>
            </a:r>
          </a:p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תוניס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ונדיה כהן-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פרנקו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981076" y="1430737"/>
            <a:ext cx="424064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לשליחים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אפרים וברטה פרידמן-בן-חיים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יגאל כהן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נפתלי בר-גיורא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כלב קסטל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חמל רפאל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יעקב קראוס </a:t>
            </a:r>
          </a:p>
        </p:txBody>
      </p:sp>
    </p:spTree>
    <p:extLst>
      <p:ext uri="{BB962C8B-B14F-4D97-AF65-F5344CB8AC3E}">
        <p14:creationId xmlns:p14="http://schemas.microsoft.com/office/powerpoint/2010/main" val="1728051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912457" y="792152"/>
            <a:ext cx="727306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לעובדי הארכיונים: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הארכיון הציוני המרכזי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הארכיון לתולדות ההגנה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ארכיון הציונות הדתית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ארכיון יד טבנקין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ארכיון הקיבוץ הדתי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ארכיון העבודה והחלוץ ומכון לבון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ארכיון הג'וינט </a:t>
            </a:r>
          </a:p>
        </p:txBody>
      </p:sp>
      <p:sp>
        <p:nvSpPr>
          <p:cNvPr id="5" name="מלבן 4"/>
          <p:cNvSpPr/>
          <p:nvPr/>
        </p:nvSpPr>
        <p:spPr>
          <a:xfrm>
            <a:off x="4631249" y="5501758"/>
            <a:ext cx="6554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פרופ' גור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אלרואי-  מנחה התזה, אוניברסיטת חיפה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5328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699F-393A-473A-B708-942B4001BF1F}"/>
              </a:ext>
            </a:extLst>
          </p:cNvPr>
          <p:cNvSpPr txBox="1">
            <a:spLocks/>
          </p:cNvSpPr>
          <p:nvPr/>
        </p:nvSpPr>
        <p:spPr>
          <a:xfrm>
            <a:off x="1524000" y="2621281"/>
            <a:ext cx="9144000" cy="1012354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תודה!</a:t>
            </a: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4DD90F0-95B8-4004-B37B-2663AEEDFE62}"/>
              </a:ext>
            </a:extLst>
          </p:cNvPr>
          <p:cNvGrpSpPr/>
          <p:nvPr/>
        </p:nvGrpSpPr>
        <p:grpSpPr>
          <a:xfrm>
            <a:off x="3674599" y="5634447"/>
            <a:ext cx="4842803" cy="338554"/>
            <a:chOff x="4075611" y="5634447"/>
            <a:chExt cx="4842803" cy="338554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76F4E78F-74F6-4CE9-93DC-843D92378395}"/>
                </a:ext>
              </a:extLst>
            </p:cNvPr>
            <p:cNvSpPr txBox="1"/>
            <p:nvPr/>
          </p:nvSpPr>
          <p:spPr>
            <a:xfrm>
              <a:off x="4075611" y="5634447"/>
              <a:ext cx="404077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עוצב על </a:t>
              </a:r>
              <a:r>
                <a:rPr lang="he-IL" sz="1600" dirty="0" err="1">
                  <a:latin typeface="David" panose="020E0502060401010101" pitchFamily="34" charset="-79"/>
                  <a:cs typeface="David" panose="020E0502060401010101" pitchFamily="34" charset="-79"/>
                </a:rPr>
                <a:t>יד"י</a:t>
              </a:r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גלי עיצוב ומיתוג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  <a:hlinkClick r:id="rId3"/>
                </a:rPr>
                <a:t>www.galigd.com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16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EF8C1C3B-6DE6-41A5-83EB-9107AD4FE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388" y="5634447"/>
              <a:ext cx="802026" cy="338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39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110798" y="1197620"/>
            <a:ext cx="829425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ההעפלה מהמגרב אינה עוד אפיזודה</a:t>
            </a:r>
          </a:p>
          <a:p>
            <a:pPr algn="ctr">
              <a:lnSpc>
                <a:spcPct val="150000"/>
              </a:lnSpc>
            </a:pP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בהיסטוריוגרפיה הציונית-ישראלית</a:t>
            </a:r>
          </a:p>
          <a:p>
            <a:pPr algn="ct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הפעילות הציונית בקהילות המגרב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לא נבנתה לפי הדגם של מזרח אירופה</a:t>
            </a:r>
          </a:p>
          <a:p>
            <a:pPr algn="ctr">
              <a:lnSpc>
                <a:spcPct val="150000"/>
              </a:lnSpc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תרומת ההעפלה מהמגרב הודרה מהאתוס הציוני</a:t>
            </a:r>
          </a:p>
          <a:p>
            <a:pPr algn="ctr">
              <a:lnSpc>
                <a:spcPct val="150000"/>
              </a:lnSpc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7592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207491" y="963180"/>
            <a:ext cx="7777018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ההעפלה הספונטנית והלא-ממוסדת - הבריחה –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הייתה התגובה הצפון-אפריקאית </a:t>
            </a:r>
            <a:endParaRPr lang="he-IL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להפסקת ההעפלה הממוסדת מצפון אפריקה. </a:t>
            </a:r>
          </a:p>
        </p:txBody>
      </p:sp>
      <p:sp>
        <p:nvSpPr>
          <p:cNvPr id="3" name="מלבן 2"/>
          <p:cNvSpPr/>
          <p:nvPr/>
        </p:nvSpPr>
        <p:spPr>
          <a:xfrm>
            <a:off x="2142836" y="3505176"/>
            <a:ext cx="7841673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מדיווחי השליחים עלה חשש </a:t>
            </a:r>
          </a:p>
          <a:p>
            <a:pPr algn="ct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מפני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 עלייה המונית מצפון אפריקה </a:t>
            </a:r>
          </a:p>
          <a:p>
            <a:pPr algn="ctr">
              <a:lnSpc>
                <a:spcPct val="150000"/>
              </a:lnSpc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שלא תיקלט בפלשתינה-א"י</a:t>
            </a:r>
          </a:p>
        </p:txBody>
      </p:sp>
    </p:spTree>
    <p:extLst>
      <p:ext uri="{BB962C8B-B14F-4D97-AF65-F5344CB8AC3E}">
        <p14:creationId xmlns:p14="http://schemas.microsoft.com/office/powerpoint/2010/main" val="1357240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A45B28D0-1879-419F-9D16-365A6D42DA1A}"/>
              </a:ext>
            </a:extLst>
          </p:cNvPr>
          <p:cNvSpPr/>
          <p:nvPr/>
        </p:nvSpPr>
        <p:spPr>
          <a:xfrm>
            <a:off x="1750290" y="1810905"/>
            <a:ext cx="903200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דימוים השלילי של המעפילים מצפון אפריקה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הועצם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בדיווחי שליחי התנועות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הסוציאליסטיות והדתיות הארץ ישראליות</a:t>
            </a:r>
          </a:p>
          <a:p>
            <a:pPr algn="ctr">
              <a:lnSpc>
                <a:spcPct val="200000"/>
              </a:lnSpc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ומפקדי הספינות ומלוויהן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9024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71676" y="667905"/>
            <a:ext cx="8936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ארבעה היבטים למדיניות הסוכנות היהודית כלפי קהילות יהדות צפון אפריקה לאחר מלחמת העולם השנייה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BD4F05D-C47F-4199-B8F4-DEC42A4B8FF1}"/>
              </a:ext>
            </a:extLst>
          </p:cNvPr>
          <p:cNvSpPr/>
          <p:nvPr/>
        </p:nvSpPr>
        <p:spPr>
          <a:xfrm>
            <a:off x="9144490" y="1948957"/>
            <a:ext cx="2431829" cy="3163921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ההיבט האוניברסלי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algn="ctr" rtl="0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הטיפול בשאלת ארץ ישראל מול אומות העולם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DFEC42E6-04B8-4C31-AA9B-F83263F40030}"/>
              </a:ext>
            </a:extLst>
          </p:cNvPr>
          <p:cNvSpPr/>
          <p:nvPr/>
        </p:nvSpPr>
        <p:spPr>
          <a:xfrm>
            <a:off x="6354796" y="1948957"/>
            <a:ext cx="2431829" cy="3163921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ההיבט האירופי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algn="ctr" rtl="0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הבריחה והצלת שארית הפליטה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61798E0B-676A-418F-BB37-BF6E2A27D544}"/>
              </a:ext>
            </a:extLst>
          </p:cNvPr>
          <p:cNvSpPr/>
          <p:nvPr/>
        </p:nvSpPr>
        <p:spPr>
          <a:xfrm>
            <a:off x="3565102" y="1948956"/>
            <a:ext cx="2431829" cy="3163921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ההיבט </a:t>
            </a:r>
          </a:p>
          <a:p>
            <a:pPr algn="ctr" rtl="0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האזורי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algn="ctr" rtl="0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פעילות המוסד לעלייה ב' מנמלי אירופה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CE6489A3-119F-43A3-BB6B-0E1C8797A336}"/>
              </a:ext>
            </a:extLst>
          </p:cNvPr>
          <p:cNvSpPr/>
          <p:nvPr/>
        </p:nvSpPr>
        <p:spPr>
          <a:xfrm>
            <a:off x="775408" y="1948956"/>
            <a:ext cx="2431829" cy="3163921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ההיבט המקומי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ההעפלה והתחלת הבריחה של יהודי צפון אפריקה מהמגרב</a:t>
            </a:r>
          </a:p>
        </p:txBody>
      </p:sp>
    </p:spTree>
    <p:extLst>
      <p:ext uri="{BB962C8B-B14F-4D97-AF65-F5344CB8AC3E}">
        <p14:creationId xmlns:p14="http://schemas.microsoft.com/office/powerpoint/2010/main" val="401785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047999" y="2207491"/>
            <a:ext cx="8303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DC9C873-A6E0-44B1-AD44-3808C26F81A3}"/>
              </a:ext>
            </a:extLst>
          </p:cNvPr>
          <p:cNvSpPr/>
          <p:nvPr/>
        </p:nvSpPr>
        <p:spPr>
          <a:xfrm>
            <a:off x="6785571" y="1482232"/>
            <a:ext cx="4423044" cy="3163921"/>
          </a:xfrm>
          <a:prstGeom prst="roundRect">
            <a:avLst/>
          </a:prstGeom>
          <a:solidFill>
            <a:srgbClr val="FDD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כ-1,600 מעפילים מוגרבים</a:t>
            </a:r>
          </a:p>
          <a:p>
            <a:pPr algn="ctr"/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ב-27 ספינות מנמלי אירופה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5CBDE03A-FA94-4EE1-A54F-7D4A356AE9EF}"/>
              </a:ext>
            </a:extLst>
          </p:cNvPr>
          <p:cNvSpPr/>
          <p:nvPr/>
        </p:nvSpPr>
        <p:spPr>
          <a:xfrm>
            <a:off x="1575396" y="1482231"/>
            <a:ext cx="4423044" cy="3163921"/>
          </a:xfrm>
          <a:prstGeom prst="roundRect">
            <a:avLst/>
          </a:prstGeom>
          <a:solidFill>
            <a:srgbClr val="FDD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כ-934 מעפילים מוגרבים</a:t>
            </a:r>
          </a:p>
          <a:p>
            <a:pPr algn="ctr"/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ב- 3 ספינות מחופי אלג'יר</a:t>
            </a:r>
          </a:p>
        </p:txBody>
      </p:sp>
    </p:spTree>
    <p:extLst>
      <p:ext uri="{BB962C8B-B14F-4D97-AF65-F5344CB8AC3E}">
        <p14:creationId xmlns:p14="http://schemas.microsoft.com/office/powerpoint/2010/main" val="656217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47863" y="1604486"/>
            <a:ext cx="8605837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סיפורם של מעפילי ההעפלה צפון אפריקה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נעלם מהאתוס הציוני </a:t>
            </a:r>
          </a:p>
          <a:p>
            <a:pPr algn="ctr">
              <a:lnSpc>
                <a:spcPct val="200000"/>
              </a:lnSpc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ראוי להעמידו לצד אירועי העפלה אחרים </a:t>
            </a:r>
          </a:p>
          <a:p>
            <a:pPr algn="ctr">
              <a:lnSpc>
                <a:spcPct val="200000"/>
              </a:lnSpc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כפי שנחרתו בהיסטוריוגרפיה הישראלית והציונית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337948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219324" y="514062"/>
            <a:ext cx="84050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תסכולה </a:t>
            </a:r>
            <a:r>
              <a:rPr lang="he-IL" sz="20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 קהילת המעפילים המוגרבים בקפריסין בשנים 1947–1948</a:t>
            </a:r>
          </a:p>
          <a:p>
            <a:pPr algn="ctr">
              <a:lnSpc>
                <a:spcPct val="150000"/>
              </a:lnSpc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הביא למרד ואדי 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סאליב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ביולי 1959 </a:t>
            </a:r>
          </a:p>
          <a:p>
            <a:pPr algn="ctr"/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הגיע לשיאו בהפגנות הפנתרים השחורים בשנת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1971</a:t>
            </a:r>
          </a:p>
          <a:p>
            <a:pPr algn="ctr"/>
            <a:endParaRPr lang="he-IL" sz="2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האוהלים 1975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למעשה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נמשך עד היום בדרכים מגוונות </a:t>
            </a:r>
          </a:p>
          <a:p>
            <a:pPr algn="ctr">
              <a:lnSpc>
                <a:spcPct val="150000"/>
              </a:lnSpc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מאבק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הקרקעות -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הקשת הדמוקרטית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שירה-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ערס פואטיקה</a:t>
            </a:r>
          </a:p>
          <a:p>
            <a:pPr algn="ctr">
              <a:lnSpc>
                <a:spcPct val="150000"/>
              </a:lnSpc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ספרות- פרוזה  של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סופרים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שמוצאם ביהדות האסלאם</a:t>
            </a:r>
          </a:p>
          <a:p>
            <a:pPr algn="ctr">
              <a:lnSpc>
                <a:spcPct val="150000"/>
              </a:lnSpc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עיתונאים/</a:t>
            </a:r>
            <a:r>
              <a:rPr lang="he-IL" sz="20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ות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- מדיה דיגיטלית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מערכת המשפט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משלום ועד לבית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המשפט העליון</a:t>
            </a:r>
          </a:p>
        </p:txBody>
      </p:sp>
    </p:spTree>
    <p:extLst>
      <p:ext uri="{BB962C8B-B14F-4D97-AF65-F5344CB8AC3E}">
        <p14:creationId xmlns:p14="http://schemas.microsoft.com/office/powerpoint/2010/main" val="1254213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238375" y="1082675"/>
            <a:ext cx="8238836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מאוד סמלי שדוד בן הרוש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מעפיל צפון-אפריקאי ביהודה הלוי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הנהיג את מרד ואדי </a:t>
            </a:r>
            <a:r>
              <a:rPr lang="he-IL" sz="28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סאליב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והעלה לסדר היום הציבורי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את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שאלת הגזע והצבע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שעומדת בבסיס </a:t>
            </a: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השסע העדתי</a:t>
            </a:r>
            <a:endParaRPr lang="he-IL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ומאיימת על ההגמוניה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שהקימה את המדינה מאז ועד היום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02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376</Words>
  <Application>Microsoft Office PowerPoint</Application>
  <PresentationFormat>מסך רחב</PresentationFormat>
  <Paragraphs>93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דני</dc:creator>
  <cp:lastModifiedBy>דני</cp:lastModifiedBy>
  <cp:revision>27</cp:revision>
  <dcterms:created xsi:type="dcterms:W3CDTF">2021-01-17T12:54:01Z</dcterms:created>
  <dcterms:modified xsi:type="dcterms:W3CDTF">2021-09-11T08:40:26Z</dcterms:modified>
</cp:coreProperties>
</file>